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2399288" cy="43200638"/>
  <p:notesSz cx="6888163" cy="10020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49263" indent="793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898525" indent="1587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49375" indent="2222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798638" indent="30163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503">
          <p15:clr>
            <a:srgbClr val="A4A3A4"/>
          </p15:clr>
        </p15:guide>
        <p15:guide id="2" orient="horz" pos="5206">
          <p15:clr>
            <a:srgbClr val="A4A3A4"/>
          </p15:clr>
        </p15:guide>
        <p15:guide id="3" orient="horz" pos="5490">
          <p15:clr>
            <a:srgbClr val="A4A3A4"/>
          </p15:clr>
        </p15:guide>
        <p15:guide id="4" orient="horz" pos="2981">
          <p15:clr>
            <a:srgbClr val="A4A3A4"/>
          </p15:clr>
        </p15:guide>
        <p15:guide id="5" orient="horz" pos="710">
          <p15:clr>
            <a:srgbClr val="A4A3A4"/>
          </p15:clr>
        </p15:guide>
        <p15:guide id="6" pos="758">
          <p15:clr>
            <a:srgbClr val="A4A3A4"/>
          </p15:clr>
        </p15:guide>
        <p15:guide id="7" pos="6718">
          <p15:clr>
            <a:srgbClr val="A4A3A4"/>
          </p15:clr>
        </p15:guide>
        <p15:guide id="8" pos="7224">
          <p15:clr>
            <a:srgbClr val="A4A3A4"/>
          </p15:clr>
        </p15:guide>
        <p15:guide id="9" pos="13185">
          <p15:clr>
            <a:srgbClr val="A4A3A4"/>
          </p15:clr>
        </p15:guide>
        <p15:guide id="10" pos="13691">
          <p15:clr>
            <a:srgbClr val="A4A3A4"/>
          </p15:clr>
        </p15:guide>
        <p15:guide id="11" pos="19651">
          <p15:clr>
            <a:srgbClr val="A4A3A4"/>
          </p15:clr>
        </p15:guide>
        <p15:guide id="12" pos="74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BFFA5"/>
    <a:srgbClr val="37B3FF"/>
    <a:srgbClr val="FFE101"/>
    <a:srgbClr val="008FF0"/>
    <a:srgbClr val="CCECFF"/>
    <a:srgbClr val="8080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0476" autoAdjust="0"/>
  </p:normalViewPr>
  <p:slideViewPr>
    <p:cSldViewPr>
      <p:cViewPr>
        <p:scale>
          <a:sx n="30" d="100"/>
          <a:sy n="30" d="100"/>
        </p:scale>
        <p:origin x="516" y="-4632"/>
      </p:cViewPr>
      <p:guideLst>
        <p:guide orient="horz" pos="26503"/>
        <p:guide orient="horz" pos="5206"/>
        <p:guide orient="horz" pos="5490"/>
        <p:guide orient="horz" pos="2981"/>
        <p:guide orient="horz" pos="710"/>
        <p:guide pos="758"/>
        <p:guide pos="6718"/>
        <p:guide pos="7224"/>
        <p:guide pos="13185"/>
        <p:guide pos="13691"/>
        <p:guide pos="19651"/>
        <p:guide pos="7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pPr>
              <a:defRPr/>
            </a:pPr>
            <a:fld id="{6F6E72DC-7B5D-4D61-B928-BFCD646D4750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150" y="0"/>
            <a:ext cx="304800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17713" y="749300"/>
            <a:ext cx="2808287" cy="3748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2175" y="4797425"/>
            <a:ext cx="5056188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noProof="0" smtClean="0"/>
              <a:t>Click to edit Master text styles</a:t>
            </a:r>
          </a:p>
          <a:p>
            <a:pPr lvl="1"/>
            <a:r>
              <a:rPr lang="en-AU" altLang="zh-CN" noProof="0" smtClean="0"/>
              <a:t>Second level</a:t>
            </a:r>
          </a:p>
          <a:p>
            <a:pPr lvl="2"/>
            <a:r>
              <a:rPr lang="en-AU" altLang="zh-CN" noProof="0" smtClean="0"/>
              <a:t>Third level</a:t>
            </a:r>
          </a:p>
          <a:p>
            <a:pPr lvl="3"/>
            <a:r>
              <a:rPr lang="en-AU" altLang="zh-CN" noProof="0" smtClean="0"/>
              <a:t>Fourth level</a:t>
            </a:r>
          </a:p>
          <a:p>
            <a:pPr lvl="4"/>
            <a:r>
              <a:rPr lang="en-AU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20238"/>
            <a:ext cx="2974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defTabSz="896938">
              <a:defRPr sz="1200"/>
            </a:lvl1pPr>
          </a:lstStyle>
          <a:p>
            <a:pPr>
              <a:defRPr/>
            </a:pPr>
            <a:endParaRPr lang="en-AU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150" y="9520238"/>
            <a:ext cx="3048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569" tIns="44785" rIns="89569" bIns="44785" numCol="1" anchor="b" anchorCtr="0" compatLnSpc="1">
            <a:prstTxWarp prst="textNoShape">
              <a:avLst/>
            </a:prstTxWarp>
          </a:bodyPr>
          <a:lstStyle>
            <a:lvl1pPr algn="r" defTabSz="896938">
              <a:defRPr sz="1200"/>
            </a:lvl1pPr>
          </a:lstStyle>
          <a:p>
            <a:pPr>
              <a:defRPr/>
            </a:pPr>
            <a:fld id="{15E63F3B-1D2E-4388-B3F8-53B78CA73DC4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4926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89852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4937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79863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49881" algn="l" defTabSz="899952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6pPr>
    <a:lvl7pPr marL="2699857" algn="l" defTabSz="899952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7pPr>
    <a:lvl8pPr marL="3149834" algn="l" defTabSz="899952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8pPr>
    <a:lvl9pPr marL="3599810" algn="l" defTabSz="899952" rtl="0" eaLnBrk="1" latinLnBrk="0" hangingPunct="1">
      <a:defRPr sz="118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1100" dirty="0" smtClean="0"/>
              <a:t>网络通信层描述副本节点之间的通信模型</a:t>
            </a:r>
            <a:r>
              <a:rPr lang="en-US" altLang="zh-CN" sz="1100" dirty="0" smtClean="0"/>
              <a:t>,</a:t>
            </a:r>
            <a:r>
              <a:rPr lang="zh-CN" altLang="en-US" sz="1100" dirty="0" smtClean="0"/>
              <a:t>实现了多种类型的通信网络</a:t>
            </a:r>
            <a:r>
              <a:rPr lang="en-US" altLang="zh-CN" sz="1100" dirty="0" smtClean="0"/>
              <a:t>,</a:t>
            </a:r>
            <a:r>
              <a:rPr lang="zh-CN" altLang="en-US" sz="1100" dirty="0" smtClean="0"/>
              <a:t>包括只提供最基本通信能力的基础网络、保证消息不重复不丢失的可靠网络、满足因果关系的基础网络与满足因果关系的可靠网络</a:t>
            </a:r>
            <a:r>
              <a:rPr lang="en-US" altLang="zh-CN" sz="11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1100" dirty="0" smtClean="0"/>
              <a:t> 议接口层为两类</a:t>
            </a:r>
            <a:r>
              <a:rPr lang="en-US" altLang="zh-CN" sz="1100" dirty="0" smtClean="0"/>
              <a:t>CRDT</a:t>
            </a:r>
            <a:r>
              <a:rPr lang="zh-CN" altLang="en-US" sz="1100" dirty="0" smtClean="0"/>
              <a:t>协议</a:t>
            </a:r>
            <a:r>
              <a:rPr lang="en-US" altLang="zh-CN" sz="1100" dirty="0" smtClean="0"/>
              <a:t>(</a:t>
            </a:r>
            <a:r>
              <a:rPr lang="zh-CN" altLang="en-US" sz="1100" dirty="0" smtClean="0"/>
              <a:t>包括基于操作的协议与基于状态的协议</a:t>
            </a:r>
            <a:r>
              <a:rPr lang="en-US" altLang="zh-CN" sz="1100" dirty="0" smtClean="0"/>
              <a:t>)</a:t>
            </a:r>
            <a:r>
              <a:rPr lang="zh-CN" altLang="en-US" sz="1100" dirty="0" smtClean="0"/>
              <a:t>提供统一的接口</a:t>
            </a:r>
            <a:r>
              <a:rPr lang="en-US" altLang="zh-CN" sz="11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1100" dirty="0" smtClean="0"/>
              <a:t>在具体协议层</a:t>
            </a:r>
            <a:r>
              <a:rPr lang="en-US" altLang="zh-CN" sz="1100" dirty="0" smtClean="0"/>
              <a:t>,</a:t>
            </a:r>
            <a:r>
              <a:rPr lang="zh-CN" altLang="en-US" sz="1100" dirty="0" smtClean="0"/>
              <a:t>每个协议根据需求选用合适的通信网络并实现上述接口</a:t>
            </a:r>
            <a:r>
              <a:rPr lang="en-US" altLang="zh-CN" sz="1100" dirty="0" smtClean="0"/>
              <a:t>.</a:t>
            </a: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1100" dirty="0" smtClean="0"/>
              <a:t>规约层则描述了所有</a:t>
            </a:r>
            <a:r>
              <a:rPr lang="en-US" altLang="zh-CN" sz="1100" dirty="0" smtClean="0"/>
              <a:t>CRDT</a:t>
            </a:r>
            <a:r>
              <a:rPr lang="zh-CN" altLang="en-US" sz="1100" dirty="0" smtClean="0"/>
              <a:t>协议都需要满足的强最终一致性与最终可见性</a:t>
            </a:r>
            <a:r>
              <a:rPr lang="en-US" altLang="zh-CN" sz="1100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E63F3B-1D2E-4388-B3F8-53B78CA73DC4}" type="slidenum">
              <a:rPr lang="en-AU" altLang="zh-CN" smtClean="0"/>
              <a:pPr>
                <a:defRPr/>
              </a:pPr>
              <a:t>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8292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3F159-B96C-44CB-B51C-A739ADC2E1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522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9B164-DDBA-4046-8C92-E9E5457D48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2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32217-AACA-485C-AC25-698125A4E3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68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AD977-B777-420F-8BFA-554A0B2276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289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E118D-0829-4BB1-BB45-1BDEDA4750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244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730AD-BCFC-4DAE-BB1D-49210ABBDC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160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3F790-1598-4641-B512-1EC781A4DD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72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0AA0D-0FD5-40F9-858D-071F09BE5D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6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48281-AA71-4947-8F08-51957D8932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882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642-07F5-46EA-83CB-A1EF2CA9F1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99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rtlCol="0">
            <a:normAutofit/>
          </a:bodyPr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9E070-C5FC-4370-A741-FB719101C5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712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27263" y="2300288"/>
            <a:ext cx="27944762" cy="835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27263" y="11499850"/>
            <a:ext cx="27944762" cy="274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263" y="40039925"/>
            <a:ext cx="7289800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1500" y="40039925"/>
            <a:ext cx="10936288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2225" y="40039925"/>
            <a:ext cx="7289800" cy="2300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32ABF3E-EFAE-4914-BD24-F9154FB3FD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85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5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32385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2pPr>
      <a:lvl3pPr algn="l" defTabSz="32385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3pPr>
      <a:lvl4pPr algn="l" defTabSz="32385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4pPr>
      <a:lvl5pPr algn="l" defTabSz="32385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3238500" rtl="0" fontAlgn="base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3238500" rtl="0" fontAlgn="base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3238500" rtl="0" fontAlgn="base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3238500" rtl="0" fontAlgn="base">
        <a:lnSpc>
          <a:spcPct val="90000"/>
        </a:lnSpc>
        <a:spcBef>
          <a:spcPct val="0"/>
        </a:spcBef>
        <a:spcAft>
          <a:spcPct val="0"/>
        </a:spcAft>
        <a:defRPr sz="155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809625" indent="-809625" algn="l" defTabSz="3238500" rtl="0" eaLnBrk="0" fontAlgn="base" hangingPunct="0">
        <a:lnSpc>
          <a:spcPct val="90000"/>
        </a:lnSpc>
        <a:spcBef>
          <a:spcPts val="3538"/>
        </a:spcBef>
        <a:spcAft>
          <a:spcPct val="0"/>
        </a:spcAft>
        <a:buFont typeface="Arial" panose="020B0604020202020204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428875" indent="-809625" algn="l" defTabSz="3238500" rtl="0" eaLnBrk="0" fontAlgn="base" hangingPunct="0">
        <a:lnSpc>
          <a:spcPct val="90000"/>
        </a:lnSpc>
        <a:spcBef>
          <a:spcPts val="1775"/>
        </a:spcBef>
        <a:spcAft>
          <a:spcPct val="0"/>
        </a:spcAft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049713" indent="-809625" algn="l" defTabSz="3238500" rtl="0" eaLnBrk="0" fontAlgn="base" hangingPunct="0">
        <a:lnSpc>
          <a:spcPct val="90000"/>
        </a:lnSpc>
        <a:spcBef>
          <a:spcPts val="1775"/>
        </a:spcBef>
        <a:spcAft>
          <a:spcPct val="0"/>
        </a:spcAft>
        <a:buFont typeface="Arial" panose="020B0604020202020204" pitchFamily="34" charset="0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3pPr>
      <a:lvl4pPr marL="5668963" indent="-809625" algn="l" defTabSz="3238500" rtl="0" eaLnBrk="0" fontAlgn="base" hangingPunct="0">
        <a:lnSpc>
          <a:spcPct val="90000"/>
        </a:lnSpc>
        <a:spcBef>
          <a:spcPts val="1775"/>
        </a:spcBef>
        <a:spcAft>
          <a:spcPct val="0"/>
        </a:spcAft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4pPr>
      <a:lvl5pPr marL="7288213" indent="-809625" algn="l" defTabSz="3238500" rtl="0" eaLnBrk="0" fontAlgn="base" hangingPunct="0">
        <a:lnSpc>
          <a:spcPct val="90000"/>
        </a:lnSpc>
        <a:spcBef>
          <a:spcPts val="1775"/>
        </a:spcBef>
        <a:spcAft>
          <a:spcPct val="0"/>
        </a:spcAft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wmf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29" descr="Narrow horizontal"/>
          <p:cNvSpPr txBox="1">
            <a:spLocks noChangeArrowheads="1"/>
          </p:cNvSpPr>
          <p:nvPr/>
        </p:nvSpPr>
        <p:spPr bwMode="auto">
          <a:xfrm>
            <a:off x="1125538" y="1127125"/>
            <a:ext cx="30148212" cy="30734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lIns="547216" tIns="547216" rIns="547216" bIns="547216">
            <a:spAutoFit/>
          </a:bodyPr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en-GB" altLang="zh-CN" sz="12795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CRDT</a:t>
            </a:r>
            <a:r>
              <a:rPr lang="zh-CN" altLang="en-US" sz="12795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协议的</a:t>
            </a:r>
            <a:r>
              <a:rPr lang="en-US" altLang="zh-CN" sz="12795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TLA+</a:t>
            </a:r>
            <a:r>
              <a:rPr lang="zh-CN" altLang="en-US" sz="12795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描述与验证</a:t>
            </a:r>
            <a:endParaRPr lang="en-GB" altLang="zh-CN" sz="12795" b="1" dirty="0" smtClean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Text Box 132" descr="Narrow horizontal"/>
          <p:cNvSpPr txBox="1">
            <a:spLocks noChangeArrowheads="1"/>
          </p:cNvSpPr>
          <p:nvPr/>
        </p:nvSpPr>
        <p:spPr bwMode="auto">
          <a:xfrm>
            <a:off x="5775325" y="4875213"/>
            <a:ext cx="20399375" cy="2455862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4811" tIns="364811" rIns="364811" bIns="364811"/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zh-CN" altLang="en-US" sz="5708" b="1" dirty="0" smtClean="0">
                <a:latin typeface="Arial" panose="020B0604020202020204" pitchFamily="34" charset="0"/>
                <a:ea typeface="宋体" panose="02010600030101010101" pitchFamily="2" charset="-122"/>
              </a:rPr>
              <a:t>纪业，魏恒峰，黄宇，吕建</a:t>
            </a:r>
            <a:endParaRPr lang="en-GB" altLang="zh-CN" sz="5708" b="1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  <a:defRPr/>
            </a:pPr>
            <a:r>
              <a:rPr lang="zh-CN" altLang="en-US" sz="4800" dirty="0" smtClean="0"/>
              <a:t>南京大学</a:t>
            </a:r>
            <a:r>
              <a:rPr lang="zh-CN" altLang="zh-CN" sz="4800" dirty="0" smtClean="0"/>
              <a:t>计算机软件新技术国家重点实验室</a:t>
            </a:r>
            <a:endParaRPr lang="en-GB" altLang="zh-CN" sz="88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0" name="Text Box 154"/>
          <p:cNvSpPr txBox="1">
            <a:spLocks noChangeArrowheads="1"/>
          </p:cNvSpPr>
          <p:nvPr/>
        </p:nvSpPr>
        <p:spPr bwMode="auto">
          <a:xfrm>
            <a:off x="1203325" y="8264525"/>
            <a:ext cx="9469438" cy="136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4811" tIns="364811" rIns="364811" bIns="364811"/>
          <a:lstStyle>
            <a:lvl1pPr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5400" b="1" dirty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背景</a:t>
            </a:r>
            <a:r>
              <a:rPr lang="zh-CN" altLang="en-US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介绍</a:t>
            </a:r>
            <a:endParaRPr lang="en-US" altLang="zh-CN" sz="54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3600" dirty="0" smtClean="0"/>
              <a:t>为了</a:t>
            </a:r>
            <a:r>
              <a:rPr lang="zh-CN" altLang="en-US" sz="3600" dirty="0"/>
              <a:t>保证高可用性</a:t>
            </a:r>
            <a:r>
              <a:rPr lang="en-US" altLang="zh-CN" sz="3600" dirty="0"/>
              <a:t>,</a:t>
            </a:r>
            <a:r>
              <a:rPr lang="zh-CN" altLang="en-US" sz="3600" dirty="0"/>
              <a:t>分布式系统通常采用数据副本技术</a:t>
            </a:r>
            <a:r>
              <a:rPr lang="en-US" altLang="zh-CN" sz="3600" dirty="0"/>
              <a:t>,</a:t>
            </a:r>
            <a:r>
              <a:rPr lang="zh-CN" altLang="en-US" sz="3600" dirty="0"/>
              <a:t>将数据的不同副本存放在不同的物理节点上</a:t>
            </a:r>
            <a:r>
              <a:rPr lang="en-US" altLang="zh-CN" sz="3600" dirty="0" smtClean="0"/>
              <a:t>.</a:t>
            </a:r>
          </a:p>
          <a:p>
            <a:pPr>
              <a:spcBef>
                <a:spcPct val="20000"/>
              </a:spcBef>
            </a:pPr>
            <a:endParaRPr lang="en-US" altLang="zh-CN" sz="3600" dirty="0"/>
          </a:p>
          <a:p>
            <a:pPr>
              <a:spcBef>
                <a:spcPct val="20000"/>
              </a:spcBef>
            </a:pPr>
            <a:endParaRPr lang="en-US" altLang="zh-CN" sz="3600" dirty="0" smtClean="0"/>
          </a:p>
          <a:p>
            <a:pPr>
              <a:spcBef>
                <a:spcPct val="20000"/>
              </a:spcBef>
            </a:pPr>
            <a:endParaRPr lang="en-US" altLang="zh-CN" sz="3600" dirty="0"/>
          </a:p>
          <a:p>
            <a:pPr>
              <a:spcBef>
                <a:spcPct val="20000"/>
              </a:spcBef>
            </a:pPr>
            <a:endParaRPr lang="en-US" altLang="zh-CN" sz="3600" dirty="0" smtClean="0"/>
          </a:p>
          <a:p>
            <a:pPr>
              <a:spcBef>
                <a:spcPct val="20000"/>
              </a:spcBef>
            </a:pPr>
            <a:endParaRPr lang="en-US" altLang="zh-CN" sz="3600" dirty="0"/>
          </a:p>
          <a:p>
            <a:pPr>
              <a:spcBef>
                <a:spcPct val="20000"/>
              </a:spcBef>
            </a:pPr>
            <a:endParaRPr lang="en-US" altLang="zh-CN" sz="3600" dirty="0" smtClean="0"/>
          </a:p>
          <a:p>
            <a:pPr>
              <a:spcBef>
                <a:spcPct val="20000"/>
              </a:spcBef>
            </a:pPr>
            <a:endParaRPr lang="en-US" altLang="zh-CN" sz="3600" dirty="0" smtClean="0"/>
          </a:p>
          <a:p>
            <a:pPr>
              <a:spcBef>
                <a:spcPct val="20000"/>
              </a:spcBef>
            </a:pPr>
            <a:r>
              <a:rPr lang="en-US" altLang="zh-CN" sz="3600" dirty="0" smtClean="0"/>
              <a:t>CRDTs(Conflict-free </a:t>
            </a:r>
            <a:r>
              <a:rPr lang="en-US" altLang="zh-CN" sz="3600" dirty="0"/>
              <a:t>Replicated Data Types,</a:t>
            </a:r>
            <a:r>
              <a:rPr lang="zh-CN" altLang="zh-CN" sz="3600" dirty="0"/>
              <a:t>无冲突复制数据类型</a:t>
            </a:r>
            <a:r>
              <a:rPr lang="en-US" altLang="zh-CN" sz="3600" dirty="0"/>
              <a:t>)</a:t>
            </a:r>
            <a:r>
              <a:rPr lang="zh-CN" altLang="zh-CN" sz="3600" dirty="0"/>
              <a:t>是一种抽象分布式数据类型</a:t>
            </a:r>
            <a:r>
              <a:rPr lang="en-US" altLang="zh-CN" sz="3600" dirty="0"/>
              <a:t>,</a:t>
            </a:r>
            <a:r>
              <a:rPr lang="zh-CN" altLang="zh-CN" sz="3600" dirty="0"/>
              <a:t>它封装了并发冲突的消解策略</a:t>
            </a:r>
            <a:r>
              <a:rPr lang="en-US" altLang="zh-CN" sz="3600" dirty="0"/>
              <a:t>,</a:t>
            </a:r>
            <a:r>
              <a:rPr lang="zh-CN" altLang="zh-CN" sz="3600" dirty="0"/>
              <a:t>向上层应用提供所需的强最终一致性</a:t>
            </a:r>
            <a:r>
              <a:rPr lang="en-US" altLang="zh-CN" sz="3600" dirty="0"/>
              <a:t>.</a:t>
            </a:r>
          </a:p>
        </p:txBody>
      </p:sp>
      <p:sp>
        <p:nvSpPr>
          <p:cNvPr id="4101" name="Text Box 155"/>
          <p:cNvSpPr txBox="1">
            <a:spLocks noChangeArrowheads="1"/>
          </p:cNvSpPr>
          <p:nvPr/>
        </p:nvSpPr>
        <p:spPr bwMode="auto">
          <a:xfrm>
            <a:off x="11468100" y="15565449"/>
            <a:ext cx="9471025" cy="26508065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/>
        </p:spPr>
        <p:txBody>
          <a:bodyPr lIns="364811" tIns="364811" rIns="364811" bIns="364811"/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60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描述与验证框架</a:t>
            </a:r>
            <a:endParaRPr lang="en-US" altLang="zh-CN" sz="60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60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endParaRPr lang="en-US" altLang="zh-CN" sz="36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 smtClean="0"/>
          </a:p>
          <a:p>
            <a:pPr marL="571500" indent="-571500">
              <a:buFont typeface="Wingdings" panose="05000000000000000000" pitchFamily="2" charset="2"/>
              <a:buChar char="u"/>
            </a:pP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</p:txBody>
      </p:sp>
      <p:sp>
        <p:nvSpPr>
          <p:cNvPr id="4103" name="Text Box 157"/>
          <p:cNvSpPr txBox="1">
            <a:spLocks noChangeArrowheads="1"/>
          </p:cNvSpPr>
          <p:nvPr/>
        </p:nvSpPr>
        <p:spPr bwMode="auto">
          <a:xfrm>
            <a:off x="1203324" y="22438519"/>
            <a:ext cx="9464675" cy="9024127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4811" tIns="364811" rIns="364811" bIns="364811"/>
          <a:lstStyle>
            <a:lvl1pPr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5400" b="1" dirty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本文</a:t>
            </a:r>
            <a:r>
              <a:rPr lang="zh-CN" altLang="en-US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</a:t>
            </a:r>
            <a:endParaRPr lang="en-US" altLang="zh-CN" sz="54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构建</a:t>
            </a:r>
            <a:r>
              <a:rPr lang="zh-CN" altLang="en-US" sz="3600" dirty="0"/>
              <a:t>了一个可供复用、便于扩展的</a:t>
            </a:r>
            <a:r>
              <a:rPr lang="en-US" altLang="zh-CN" sz="3600" dirty="0"/>
              <a:t>CRDT</a:t>
            </a:r>
            <a:r>
              <a:rPr lang="zh-CN" altLang="en-US" sz="3600" dirty="0"/>
              <a:t>协议描述与验证框架</a:t>
            </a:r>
            <a:r>
              <a:rPr lang="en-US" altLang="zh-CN" sz="3600" dirty="0"/>
              <a:t>.</a:t>
            </a:r>
            <a:r>
              <a:rPr lang="zh-CN" altLang="en-US" sz="3600" dirty="0"/>
              <a:t>该框架分为四层</a:t>
            </a:r>
            <a:r>
              <a:rPr lang="en-US" altLang="zh-CN" sz="3600" dirty="0"/>
              <a:t>,</a:t>
            </a:r>
            <a:r>
              <a:rPr lang="zh-CN" altLang="en-US" sz="3600" dirty="0"/>
              <a:t>包括网络通信层、协议接口层、具体协议层与规约层</a:t>
            </a:r>
            <a:r>
              <a:rPr lang="en-US" altLang="zh-CN" sz="3600" dirty="0" smtClean="0"/>
              <a:t>.</a:t>
            </a:r>
            <a:endParaRPr lang="en-GB" altLang="zh-CN" sz="5400" b="1" dirty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zh-CN" sz="3600" dirty="0" smtClean="0"/>
              <a:t>使用</a:t>
            </a:r>
            <a:r>
              <a:rPr lang="zh-CN" altLang="zh-CN" sz="3600" dirty="0"/>
              <a:t>模型检验方法验证</a:t>
            </a:r>
            <a:r>
              <a:rPr lang="en-US" altLang="zh-CN" sz="3600" dirty="0"/>
              <a:t>CRDT</a:t>
            </a:r>
            <a:r>
              <a:rPr lang="zh-CN" altLang="zh-CN" sz="3600" dirty="0"/>
              <a:t>协议的正确性</a:t>
            </a:r>
            <a:r>
              <a:rPr lang="en-US" altLang="zh-CN" sz="3600" dirty="0"/>
              <a:t>,</a:t>
            </a:r>
            <a:r>
              <a:rPr lang="zh-CN" altLang="zh-CN" sz="3600" dirty="0"/>
              <a:t>包括安全性</a:t>
            </a:r>
            <a:r>
              <a:rPr lang="en-US" altLang="zh-CN" sz="3600" dirty="0"/>
              <a:t>(</a:t>
            </a:r>
            <a:r>
              <a:rPr lang="zh-CN" altLang="zh-CN" sz="3600" dirty="0"/>
              <a:t>即</a:t>
            </a:r>
            <a:r>
              <a:rPr lang="en-US" altLang="zh-CN" sz="3600" dirty="0"/>
              <a:t>,</a:t>
            </a:r>
            <a:r>
              <a:rPr lang="zh-CN" altLang="zh-CN" sz="3600" dirty="0"/>
              <a:t>最终一致性</a:t>
            </a:r>
            <a:r>
              <a:rPr lang="en-US" altLang="zh-CN" sz="3600" dirty="0"/>
              <a:t>SEC)</a:t>
            </a:r>
            <a:r>
              <a:rPr lang="zh-CN" altLang="zh-CN" sz="3600" dirty="0"/>
              <a:t>与活性</a:t>
            </a:r>
            <a:r>
              <a:rPr lang="en-US" altLang="zh-CN" sz="3600" dirty="0"/>
              <a:t>(</a:t>
            </a:r>
            <a:r>
              <a:rPr lang="zh-CN" altLang="zh-CN" sz="3600" dirty="0"/>
              <a:t>即</a:t>
            </a:r>
            <a:r>
              <a:rPr lang="en-US" altLang="zh-CN" sz="3600" dirty="0"/>
              <a:t>,</a:t>
            </a:r>
            <a:r>
              <a:rPr lang="zh-CN" altLang="zh-CN" sz="3600" dirty="0"/>
              <a:t>最终可见性</a:t>
            </a:r>
            <a:r>
              <a:rPr lang="en-US" altLang="zh-CN" sz="3600" dirty="0"/>
              <a:t>EV)</a:t>
            </a:r>
            <a:r>
              <a:rPr lang="zh-CN" altLang="zh-CN" sz="3600" dirty="0"/>
              <a:t>两方面</a:t>
            </a:r>
            <a:r>
              <a:rPr lang="en-US" altLang="zh-CN" sz="3600" dirty="0"/>
              <a:t>.</a:t>
            </a:r>
            <a:endParaRPr lang="en-AU" altLang="zh-CN" sz="3600" dirty="0"/>
          </a:p>
        </p:txBody>
      </p:sp>
      <p:sp>
        <p:nvSpPr>
          <p:cNvPr id="4104" name="Text Box 158"/>
          <p:cNvSpPr txBox="1">
            <a:spLocks noChangeArrowheads="1"/>
          </p:cNvSpPr>
          <p:nvPr/>
        </p:nvSpPr>
        <p:spPr bwMode="auto">
          <a:xfrm>
            <a:off x="1203325" y="32007752"/>
            <a:ext cx="9469438" cy="10065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4811" tIns="364811" rIns="364811" bIns="364811"/>
          <a:lstStyle>
            <a:lvl1pPr marL="293688" indent="-293688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5400" b="1" dirty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相关</a:t>
            </a:r>
            <a:r>
              <a:rPr lang="zh-CN" altLang="en-US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</a:t>
            </a:r>
            <a:r>
              <a:rPr lang="en-US" altLang="zh-CN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:CRDT</a:t>
            </a:r>
            <a:r>
              <a:rPr lang="zh-CN" altLang="en-US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的定理证明</a:t>
            </a:r>
            <a:endParaRPr lang="en-GB" altLang="zh-CN" sz="5400" b="1" dirty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Text Box 159"/>
          <p:cNvSpPr txBox="1">
            <a:spLocks noChangeArrowheads="1"/>
          </p:cNvSpPr>
          <p:nvPr/>
        </p:nvSpPr>
        <p:spPr bwMode="auto">
          <a:xfrm>
            <a:off x="21739225" y="32442976"/>
            <a:ext cx="9469438" cy="66833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4811" tIns="364811" rIns="364811" bIns="364811"/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5400" b="1" dirty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未来工作</a:t>
            </a:r>
            <a:endParaRPr lang="en-GB" altLang="zh-CN" sz="54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ts val="86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扩展</a:t>
            </a:r>
            <a:r>
              <a:rPr lang="zh-CN" altLang="en-US" sz="3600" dirty="0"/>
              <a:t>上述框架</a:t>
            </a:r>
            <a:r>
              <a:rPr lang="en-US" altLang="zh-CN" sz="3600" dirty="0"/>
              <a:t>,</a:t>
            </a:r>
            <a:r>
              <a:rPr lang="zh-CN" altLang="en-US" sz="3600" dirty="0"/>
              <a:t>使其可以描述并验证实现同一</a:t>
            </a:r>
            <a:r>
              <a:rPr lang="en-US" altLang="zh-CN" sz="3600" dirty="0"/>
              <a:t>CRDT</a:t>
            </a:r>
            <a:r>
              <a:rPr lang="zh-CN" altLang="en-US" sz="3600" dirty="0"/>
              <a:t>的不同协议之间的精化</a:t>
            </a:r>
            <a:r>
              <a:rPr lang="zh-CN" altLang="en-US" sz="3600" dirty="0" smtClean="0"/>
              <a:t>关系</a:t>
            </a:r>
            <a:r>
              <a:rPr lang="en-US" altLang="zh-CN" sz="3600" dirty="0" smtClean="0"/>
              <a:t>.</a:t>
            </a:r>
          </a:p>
          <a:p>
            <a:pPr marL="342900" indent="-342900">
              <a:spcBef>
                <a:spcPts val="86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研究</a:t>
            </a:r>
            <a:r>
              <a:rPr lang="zh-CN" altLang="en-US" sz="3600" dirty="0"/>
              <a:t>基于操作的</a:t>
            </a:r>
            <a:r>
              <a:rPr lang="en-US" altLang="zh-CN" sz="3600" dirty="0"/>
              <a:t>CRDT</a:t>
            </a:r>
            <a:r>
              <a:rPr lang="zh-CN" altLang="en-US" sz="3600" dirty="0"/>
              <a:t>协议与基于状态的</a:t>
            </a:r>
            <a:r>
              <a:rPr lang="en-US" altLang="zh-CN" sz="3600" dirty="0"/>
              <a:t>CRDT</a:t>
            </a:r>
            <a:r>
              <a:rPr lang="zh-CN" altLang="en-US" sz="3600" dirty="0"/>
              <a:t>协议之间的</a:t>
            </a:r>
            <a:r>
              <a:rPr lang="zh-CN" altLang="en-US" sz="3600" dirty="0" smtClean="0"/>
              <a:t>等价性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,</a:t>
            </a:r>
            <a:r>
              <a:rPr lang="zh-CN" altLang="en-US" sz="3600" dirty="0"/>
              <a:t>并使用</a:t>
            </a:r>
            <a:r>
              <a:rPr lang="en-US" altLang="zh-CN" sz="3600" dirty="0"/>
              <a:t>TLAPS</a:t>
            </a:r>
            <a:r>
              <a:rPr lang="zh-CN" altLang="en-US" sz="3600" dirty="0" smtClean="0"/>
              <a:t>定理证明器给</a:t>
            </a:r>
            <a:r>
              <a:rPr lang="zh-CN" altLang="en-US" sz="3600" dirty="0"/>
              <a:t>出严格的形式化证明</a:t>
            </a:r>
            <a:r>
              <a:rPr lang="en-US" altLang="zh-CN" sz="3600" dirty="0"/>
              <a:t>. </a:t>
            </a:r>
          </a:p>
          <a:p>
            <a:pPr marL="342900" indent="-342900">
              <a:spcBef>
                <a:spcPts val="860"/>
              </a:spcBef>
              <a:buFont typeface="Wingdings" panose="05000000000000000000" pitchFamily="2" charset="2"/>
              <a:buChar char="Ø"/>
            </a:pPr>
            <a:r>
              <a:rPr lang="zh-CN" altLang="en-US" sz="3600" dirty="0" smtClean="0"/>
              <a:t>计划</a:t>
            </a:r>
            <a:r>
              <a:rPr lang="zh-CN" altLang="en-US" sz="3600" dirty="0"/>
              <a:t>考察</a:t>
            </a:r>
            <a:r>
              <a:rPr lang="en-US" altLang="zh-CN" sz="3600" dirty="0"/>
              <a:t>CRDT</a:t>
            </a:r>
            <a:r>
              <a:rPr lang="zh-CN" altLang="en-US" sz="3600" dirty="0"/>
              <a:t>协议是否</a:t>
            </a:r>
            <a:r>
              <a:rPr lang="zh-CN" altLang="en-US" sz="3600" dirty="0" smtClean="0"/>
              <a:t>具有</a:t>
            </a:r>
            <a:r>
              <a:rPr lang="en-US" altLang="zh-CN" sz="3600" dirty="0" smtClean="0"/>
              <a:t>“</a:t>
            </a:r>
            <a:r>
              <a:rPr lang="zh-CN" altLang="en-US" sz="3600" dirty="0" smtClean="0"/>
              <a:t>分界点</a:t>
            </a:r>
            <a:r>
              <a:rPr lang="en-US" altLang="zh-CN" sz="3600" dirty="0" smtClean="0"/>
              <a:t>” </a:t>
            </a:r>
            <a:r>
              <a:rPr lang="en-US" altLang="zh-CN" sz="3600" dirty="0"/>
              <a:t>(cutoff bound)</a:t>
            </a:r>
            <a:r>
              <a:rPr lang="zh-CN" altLang="en-US" sz="3600" dirty="0" smtClean="0"/>
              <a:t>性质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如果</a:t>
            </a:r>
            <a:r>
              <a:rPr lang="zh-CN" altLang="en-US" sz="3600" dirty="0"/>
              <a:t>协议在某个特定大小的有限模型上是正确的</a:t>
            </a:r>
            <a:r>
              <a:rPr lang="en-US" altLang="zh-CN" sz="3600" dirty="0"/>
              <a:t>,</a:t>
            </a:r>
            <a:r>
              <a:rPr lang="zh-CN" altLang="en-US" sz="3600" dirty="0"/>
              <a:t>那么它在任意规模的模型上都是正确的</a:t>
            </a:r>
            <a:r>
              <a:rPr lang="en-US" altLang="zh-CN" sz="3600" dirty="0"/>
              <a:t>.</a:t>
            </a:r>
            <a:endParaRPr lang="en-AU" altLang="zh-CN" sz="36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6" name="Text Box 160"/>
          <p:cNvSpPr txBox="1">
            <a:spLocks noChangeArrowheads="1"/>
          </p:cNvSpPr>
          <p:nvPr/>
        </p:nvSpPr>
        <p:spPr bwMode="auto">
          <a:xfrm>
            <a:off x="21739225" y="39387413"/>
            <a:ext cx="9469438" cy="268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364811" tIns="364811" rIns="364811" bIns="364811"/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开源项目</a:t>
            </a:r>
            <a:endParaRPr lang="en-GB" altLang="zh-CN" sz="54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ts val="860"/>
              </a:spcBef>
              <a:defRPr/>
            </a:pPr>
            <a:r>
              <a:rPr lang="en-US" altLang="zh-CN" sz="3600" dirty="0" smtClean="0"/>
              <a:t>TLA</a:t>
            </a:r>
            <a:r>
              <a:rPr lang="en-US" altLang="zh-CN" sz="3600" dirty="0"/>
              <a:t>+</a:t>
            </a:r>
            <a:r>
              <a:rPr lang="zh-CN" altLang="en-US" sz="3600" dirty="0"/>
              <a:t>源代码与实验脚本</a:t>
            </a:r>
            <a:r>
              <a:rPr lang="en-US" altLang="zh-CN" sz="3600" dirty="0"/>
              <a:t>GitHub</a:t>
            </a:r>
            <a:r>
              <a:rPr lang="zh-CN" altLang="en-US" sz="3600" dirty="0" smtClean="0"/>
              <a:t>仓库：</a:t>
            </a:r>
            <a:r>
              <a:rPr lang="en-US" altLang="zh-CN" sz="3600" dirty="0" smtClean="0"/>
              <a:t>https</a:t>
            </a:r>
            <a:r>
              <a:rPr lang="en-US" altLang="zh-CN" sz="3600" dirty="0"/>
              <a:t>://github.com/JYwellin/CRDT-TLA. </a:t>
            </a:r>
            <a:endParaRPr lang="en-US" altLang="zh-CN" sz="36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7" name="Text Box 161"/>
          <p:cNvSpPr txBox="1">
            <a:spLocks noChangeArrowheads="1"/>
          </p:cNvSpPr>
          <p:nvPr/>
        </p:nvSpPr>
        <p:spPr bwMode="auto">
          <a:xfrm>
            <a:off x="11460163" y="8264526"/>
            <a:ext cx="9478962" cy="6817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364811" tIns="364811" rIns="364811" bIns="364811"/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zh-CN" altLang="en-US" sz="5400" b="1" dirty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途径</a:t>
            </a:r>
            <a:r>
              <a:rPr lang="en-US" altLang="zh-CN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r>
              <a:rPr lang="zh-CN" altLang="en-US" sz="5400" b="1" dirty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模型</a:t>
            </a:r>
            <a:r>
              <a:rPr lang="zh-CN" altLang="en-US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检验</a:t>
            </a:r>
            <a:endParaRPr lang="en-GB" altLang="zh-CN" sz="5400" b="1" dirty="0" smtClean="0">
              <a:solidFill>
                <a:srgbClr val="808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ts val="860"/>
              </a:spcBef>
              <a:buSzPct val="60000"/>
              <a:buFont typeface="Monotype Sorts" pitchFamily="2" charset="2"/>
              <a:buNone/>
              <a:defRPr/>
            </a:pPr>
            <a:r>
              <a:rPr lang="en-US" altLang="zh-CN" sz="3600" dirty="0" smtClean="0"/>
              <a:t>TLA+</a:t>
            </a:r>
            <a:r>
              <a:rPr lang="zh-CN" altLang="zh-CN" sz="3600" dirty="0" smtClean="0"/>
              <a:t>是由</a:t>
            </a:r>
            <a:r>
              <a:rPr lang="en-US" altLang="zh-CN" sz="3600" dirty="0" smtClean="0"/>
              <a:t>Leslie </a:t>
            </a:r>
            <a:r>
              <a:rPr lang="en-US" altLang="zh-CN" sz="3600" dirty="0" err="1" smtClean="0"/>
              <a:t>Lamport</a:t>
            </a:r>
            <a:r>
              <a:rPr lang="zh-CN" altLang="zh-CN" sz="3600" dirty="0" smtClean="0"/>
              <a:t>开发的、适于描述并发与分布式系统的形式化规约语言</a:t>
            </a:r>
            <a:r>
              <a:rPr lang="en-US" altLang="zh-CN" sz="3600" dirty="0" smtClean="0"/>
              <a:t>.</a:t>
            </a:r>
          </a:p>
          <a:p>
            <a:pPr>
              <a:spcBef>
                <a:spcPct val="50000"/>
              </a:spcBef>
              <a:buSzPct val="60000"/>
              <a:buFont typeface="Monotype Sorts" pitchFamily="2" charset="2"/>
              <a:buNone/>
              <a:defRPr/>
            </a:pPr>
            <a:endParaRPr lang="en-US" altLang="zh-CN" sz="3600" dirty="0">
              <a:latin typeface="+mn-ea"/>
              <a:cs typeface="Cambria" panose="02040503050406030204" charset="0"/>
            </a:endParaRPr>
          </a:p>
          <a:p>
            <a:pPr>
              <a:spcBef>
                <a:spcPct val="50000"/>
              </a:spcBef>
              <a:buSzPct val="60000"/>
              <a:buFont typeface="Monotype Sorts" pitchFamily="2" charset="2"/>
              <a:buNone/>
              <a:defRPr/>
            </a:pPr>
            <a:endParaRPr lang="en-US" altLang="zh-CN" sz="3600" dirty="0" smtClean="0">
              <a:latin typeface="+mn-ea"/>
              <a:cs typeface="Cambria" panose="02040503050406030204" charset="0"/>
            </a:endParaRPr>
          </a:p>
          <a:p>
            <a:pPr>
              <a:spcBef>
                <a:spcPct val="50000"/>
              </a:spcBef>
              <a:buSzPct val="60000"/>
              <a:buFont typeface="Monotype Sorts" pitchFamily="2" charset="2"/>
              <a:buNone/>
              <a:defRPr/>
            </a:pPr>
            <a:endParaRPr lang="en-US" altLang="zh-CN" sz="3600" dirty="0" smtClean="0">
              <a:latin typeface="+mn-ea"/>
              <a:cs typeface="Cambria" panose="0204050305040603020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3600" dirty="0" smtClean="0">
              <a:latin typeface="+mn-ea"/>
              <a:cs typeface="Cambria" panose="0204050305040603020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latin typeface="+mn-ea"/>
                <a:cs typeface="Cambria" panose="02040503050406030204" charset="0"/>
              </a:rPr>
              <a:t>易于上手，具有较强的拓展性</a:t>
            </a:r>
            <a:r>
              <a:rPr lang="en-US" altLang="zh-CN" sz="3600" dirty="0" smtClean="0">
                <a:latin typeface="+mn-ea"/>
                <a:cs typeface="Cambria" panose="02040503050406030204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600" dirty="0" smtClean="0">
                <a:latin typeface="+mn-ea"/>
              </a:rPr>
              <a:t>足够大的规模可提供充分的可靠性保障</a:t>
            </a:r>
            <a:r>
              <a:rPr lang="en-US" altLang="zh-CN" sz="3600" dirty="0" smtClean="0">
                <a:latin typeface="+mn-ea"/>
              </a:rPr>
              <a:t>.</a:t>
            </a:r>
            <a:endParaRPr lang="en-US" altLang="zh-CN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3600" dirty="0" smtClean="0">
              <a:latin typeface="+mn-ea"/>
              <a:cs typeface="Cambria" panose="0204050305040603020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3600" dirty="0">
              <a:latin typeface="+mn-ea"/>
              <a:cs typeface="Cambria" panose="02040503050406030204" charset="0"/>
            </a:endParaRPr>
          </a:p>
        </p:txBody>
      </p:sp>
      <p:sp>
        <p:nvSpPr>
          <p:cNvPr id="4120" name="Line 175"/>
          <p:cNvSpPr>
            <a:spLocks noChangeShapeType="1"/>
          </p:cNvSpPr>
          <p:nvPr/>
        </p:nvSpPr>
        <p:spPr bwMode="auto">
          <a:xfrm flipH="1">
            <a:off x="0" y="2700338"/>
            <a:ext cx="1125538" cy="0"/>
          </a:xfrm>
          <a:prstGeom prst="line">
            <a:avLst/>
          </a:prstGeom>
          <a:noFill/>
          <a:ln w="9525">
            <a:solidFill>
              <a:srgbClr val="CC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22"/>
          </a:p>
        </p:txBody>
      </p:sp>
      <p:sp>
        <p:nvSpPr>
          <p:cNvPr id="4121" name="Line 176"/>
          <p:cNvSpPr>
            <a:spLocks noChangeShapeType="1"/>
          </p:cNvSpPr>
          <p:nvPr/>
        </p:nvSpPr>
        <p:spPr bwMode="auto">
          <a:xfrm>
            <a:off x="31273750" y="2700338"/>
            <a:ext cx="1125538" cy="0"/>
          </a:xfrm>
          <a:prstGeom prst="line">
            <a:avLst/>
          </a:prstGeom>
          <a:noFill/>
          <a:ln w="9525">
            <a:solidFill>
              <a:srgbClr val="CC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22"/>
          </a:p>
        </p:txBody>
      </p:sp>
      <p:sp>
        <p:nvSpPr>
          <p:cNvPr id="4122" name="Line 177"/>
          <p:cNvSpPr>
            <a:spLocks noChangeShapeType="1"/>
          </p:cNvSpPr>
          <p:nvPr/>
        </p:nvSpPr>
        <p:spPr bwMode="auto">
          <a:xfrm flipH="1">
            <a:off x="0" y="6075363"/>
            <a:ext cx="5775325" cy="0"/>
          </a:xfrm>
          <a:prstGeom prst="line">
            <a:avLst/>
          </a:prstGeom>
          <a:noFill/>
          <a:ln w="9525">
            <a:solidFill>
              <a:srgbClr val="CC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22"/>
          </a:p>
        </p:txBody>
      </p:sp>
      <p:sp>
        <p:nvSpPr>
          <p:cNvPr id="4123" name="Line 178"/>
          <p:cNvSpPr>
            <a:spLocks noChangeShapeType="1"/>
          </p:cNvSpPr>
          <p:nvPr/>
        </p:nvSpPr>
        <p:spPr bwMode="auto">
          <a:xfrm>
            <a:off x="26174700" y="6075363"/>
            <a:ext cx="6224588" cy="0"/>
          </a:xfrm>
          <a:prstGeom prst="line">
            <a:avLst/>
          </a:prstGeom>
          <a:noFill/>
          <a:ln w="9525">
            <a:solidFill>
              <a:srgbClr val="CC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22"/>
          </a:p>
        </p:txBody>
      </p:sp>
      <p:pic>
        <p:nvPicPr>
          <p:cNvPr id="4124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171" y="19874675"/>
            <a:ext cx="28368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518" y="20018626"/>
            <a:ext cx="3919839" cy="78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83" y="18495836"/>
            <a:ext cx="2738438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7" name="图片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11" y="18441078"/>
            <a:ext cx="1236662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8" name="图片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550" y="18247519"/>
            <a:ext cx="245745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9" name="Picture 2" descr="Image result for tlaplu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295" y="10837078"/>
            <a:ext cx="3110857" cy="206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70" y="40218438"/>
            <a:ext cx="1917799" cy="1574881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1676586" y="33563719"/>
            <a:ext cx="7929509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200" dirty="0"/>
              <a:t>Gomes V B, </a:t>
            </a:r>
            <a:r>
              <a:rPr lang="en-US" altLang="zh-CN" sz="3200" dirty="0" err="1"/>
              <a:t>Kleppmann</a:t>
            </a:r>
            <a:r>
              <a:rPr lang="en-US" altLang="zh-CN" sz="3200" dirty="0"/>
              <a:t> M, Mulligan D P, et al. </a:t>
            </a:r>
            <a:r>
              <a:rPr lang="en-US" altLang="zh-CN" sz="32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Verifying strong eventual consistency in distributed systems</a:t>
            </a:r>
            <a:r>
              <a:rPr lang="en-US" altLang="zh-CN" sz="32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OOPSLA’17. </a:t>
            </a:r>
            <a:endParaRPr lang="en-US" altLang="zh-CN" sz="32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84568" y="28001189"/>
            <a:ext cx="9331686" cy="1396171"/>
            <a:chOff x="1517022" y="25755298"/>
            <a:chExt cx="9331686" cy="1396171"/>
          </a:xfrm>
        </p:grpSpPr>
        <p:sp>
          <p:nvSpPr>
            <p:cNvPr id="55" name="圆角矩形 54"/>
            <p:cNvSpPr/>
            <p:nvPr/>
          </p:nvSpPr>
          <p:spPr>
            <a:xfrm>
              <a:off x="1517022" y="25755298"/>
              <a:ext cx="9063037" cy="1396171"/>
            </a:xfrm>
            <a:prstGeom prst="roundRect">
              <a:avLst/>
            </a:prstGeom>
            <a:ln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3600" b="1" dirty="0">
                  <a:latin typeface="+mn-ea"/>
                </a:rPr>
                <a:t>强最终一致性 </a:t>
              </a:r>
              <a:r>
                <a:rPr lang="en-US" altLang="zh-CN" sz="3600" b="1" dirty="0">
                  <a:latin typeface="+mn-ea"/>
                </a:rPr>
                <a:t>(SEC</a:t>
              </a:r>
              <a:r>
                <a:rPr lang="en-US" altLang="zh-CN" sz="3600" b="1" dirty="0" smtClean="0">
                  <a:latin typeface="+mn-ea"/>
                </a:rPr>
                <a:t>):</a:t>
              </a:r>
              <a:r>
                <a:rPr lang="zh-CN" altLang="en-US" sz="3600" dirty="0" smtClean="0">
                  <a:latin typeface="+mn-ea"/>
                </a:rPr>
                <a:t>要求</a:t>
              </a:r>
              <a:r>
                <a:rPr lang="zh-CN" altLang="en-US" sz="3600" dirty="0">
                  <a:latin typeface="+mn-ea"/>
                </a:rPr>
                <a:t>执行了相同的更新操作集合的副本节点具有相同的</a:t>
              </a:r>
              <a:r>
                <a:rPr lang="zh-CN" altLang="en-US" sz="3600" dirty="0" smtClean="0">
                  <a:latin typeface="+mn-ea"/>
                </a:rPr>
                <a:t>状态</a:t>
              </a:r>
              <a:r>
                <a:rPr lang="en-US" altLang="zh-CN" sz="3600" dirty="0" smtClean="0">
                  <a:latin typeface="+mn-ea"/>
                </a:rPr>
                <a:t>.</a:t>
              </a:r>
              <a:endParaRPr lang="zh-CN" altLang="en-US" sz="3600" dirty="0">
                <a:latin typeface="+mn-ea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362820" y="26501270"/>
              <a:ext cx="1485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 smtClean="0">
                  <a:solidFill>
                    <a:srgbClr val="FF0000"/>
                  </a:solidFill>
                </a:rPr>
                <a:t>Safety</a:t>
              </a:r>
              <a:endParaRPr lang="zh-CN" altLang="en-US" sz="32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0" name="圆角矩形 59"/>
          <p:cNvSpPr/>
          <p:nvPr/>
        </p:nvSpPr>
        <p:spPr>
          <a:xfrm>
            <a:off x="1384568" y="29692695"/>
            <a:ext cx="9063037" cy="1444829"/>
          </a:xfrm>
          <a:prstGeom prst="roundRect">
            <a:avLst/>
          </a:prstGeom>
          <a:ln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b="1" dirty="0" smtClean="0">
                <a:latin typeface="+mn-ea"/>
              </a:rPr>
              <a:t>最终可见性</a:t>
            </a:r>
            <a:r>
              <a:rPr lang="en-US" altLang="zh-CN" sz="3600" b="1" dirty="0" smtClean="0">
                <a:latin typeface="+mn-ea"/>
              </a:rPr>
              <a:t>(EV):</a:t>
            </a:r>
            <a:r>
              <a:rPr lang="zh-CN" altLang="en-US" sz="3600" dirty="0" smtClean="0">
                <a:latin typeface="+mn-ea"/>
              </a:rPr>
              <a:t>要求所有更新操作最终会被所有的副本节点交付并处理</a:t>
            </a:r>
            <a:r>
              <a:rPr lang="en-US" altLang="zh-CN" sz="3600" dirty="0" smtClean="0">
                <a:latin typeface="+mn-ea"/>
              </a:rPr>
              <a:t>.</a:t>
            </a:r>
            <a:endParaRPr lang="zh-CN" altLang="en-US" sz="3600" dirty="0">
              <a:latin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824771" y="30505092"/>
            <a:ext cx="2448272" cy="57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>
                <a:solidFill>
                  <a:srgbClr val="7030A0"/>
                </a:solidFill>
              </a:rPr>
              <a:t>Liveness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76585" y="37068919"/>
            <a:ext cx="7929510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Zeller P, </a:t>
            </a:r>
            <a:r>
              <a:rPr lang="en-US" altLang="zh-CN" sz="32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Bieniusa</a:t>
            </a:r>
            <a:r>
              <a:rPr lang="en-US" altLang="zh-CN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A, </a:t>
            </a:r>
            <a:r>
              <a:rPr lang="en-US" altLang="zh-CN" sz="32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Poetzschheffter</a:t>
            </a:r>
            <a:r>
              <a:rPr lang="en-US" altLang="zh-CN" sz="32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A, et </a:t>
            </a:r>
            <a:r>
              <a:rPr lang="en-US" altLang="zh-CN" sz="32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al. </a:t>
            </a:r>
            <a:r>
              <a:rPr lang="en-US" altLang="zh-CN" sz="32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Formal</a:t>
            </a:r>
            <a:r>
              <a:rPr lang="en-US" altLang="zh-CN" sz="32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 </a:t>
            </a:r>
            <a:r>
              <a:rPr lang="en-US" altLang="zh-CN" sz="32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Specification and Verification of CRDTs</a:t>
            </a:r>
            <a:r>
              <a:rPr lang="en-US" altLang="zh-CN" sz="32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charset="0"/>
              </a:rPr>
              <a:t>. FORTE’14.</a:t>
            </a:r>
            <a:endParaRPr lang="en-US" altLang="zh-CN" sz="32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charset="0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93" y="11337275"/>
            <a:ext cx="5566457" cy="31760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99138" y="14868087"/>
            <a:ext cx="289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数据副本技术</a:t>
            </a:r>
            <a:endParaRPr lang="zh-CN" altLang="en-US" sz="3200" dirty="0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66" y="11465719"/>
            <a:ext cx="3236925" cy="273996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7804945" y="14823187"/>
            <a:ext cx="289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CAP</a:t>
            </a:r>
            <a:r>
              <a:rPr lang="zh-CN" altLang="en-US" sz="3200" dirty="0" smtClean="0"/>
              <a:t>定理</a:t>
            </a:r>
            <a:endParaRPr lang="zh-CN" altLang="en-US" sz="3200" dirty="0"/>
          </a:p>
        </p:txBody>
      </p:sp>
      <p:sp>
        <p:nvSpPr>
          <p:cNvPr id="73" name="文本框 72"/>
          <p:cNvSpPr txBox="1"/>
          <p:nvPr/>
        </p:nvSpPr>
        <p:spPr>
          <a:xfrm>
            <a:off x="3901644" y="21148887"/>
            <a:ext cx="3747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CRDT</a:t>
            </a:r>
            <a:r>
              <a:rPr lang="zh-CN" altLang="en-US" sz="3200" dirty="0" smtClean="0"/>
              <a:t>的工业界应用</a:t>
            </a:r>
            <a:endParaRPr lang="zh-CN" altLang="en-US" sz="3200" dirty="0"/>
          </a:p>
        </p:txBody>
      </p:sp>
      <p:sp>
        <p:nvSpPr>
          <p:cNvPr id="74" name="文本框 73"/>
          <p:cNvSpPr txBox="1"/>
          <p:nvPr/>
        </p:nvSpPr>
        <p:spPr>
          <a:xfrm>
            <a:off x="12901216" y="24139744"/>
            <a:ext cx="6609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CRDT</a:t>
            </a:r>
            <a:r>
              <a:rPr lang="zh-CN" altLang="en-US" sz="3200" dirty="0" smtClean="0"/>
              <a:t>协议的</a:t>
            </a:r>
            <a:r>
              <a:rPr lang="en-US" altLang="zh-CN" sz="3200" dirty="0" smtClean="0"/>
              <a:t>TLA+</a:t>
            </a:r>
            <a:r>
              <a:rPr lang="zh-CN" altLang="en-US" sz="3200" dirty="0" smtClean="0"/>
              <a:t>描述与验证框架</a:t>
            </a:r>
            <a:endParaRPr lang="zh-CN" altLang="en-US" sz="3200" dirty="0"/>
          </a:p>
        </p:txBody>
      </p:sp>
      <p:grpSp>
        <p:nvGrpSpPr>
          <p:cNvPr id="76" name="组合 75"/>
          <p:cNvGrpSpPr/>
          <p:nvPr/>
        </p:nvGrpSpPr>
        <p:grpSpPr>
          <a:xfrm>
            <a:off x="1688491" y="1837777"/>
            <a:ext cx="28792460" cy="1691381"/>
            <a:chOff x="-10902331" y="20616748"/>
            <a:chExt cx="22433809" cy="1205096"/>
          </a:xfrm>
        </p:grpSpPr>
        <p:pic>
          <p:nvPicPr>
            <p:cNvPr id="77" name="Picture 34"/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902331" y="20616748"/>
              <a:ext cx="942112" cy="1181061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7080" y="20640783"/>
              <a:ext cx="1014398" cy="1181061"/>
            </a:xfrm>
            <a:prstGeom prst="rect">
              <a:avLst/>
            </a:prstGeom>
          </p:spPr>
        </p:pic>
      </p:grpSp>
      <p:sp>
        <p:nvSpPr>
          <p:cNvPr id="79" name="Text Box 159"/>
          <p:cNvSpPr txBox="1">
            <a:spLocks noChangeArrowheads="1"/>
          </p:cNvSpPr>
          <p:nvPr/>
        </p:nvSpPr>
        <p:spPr bwMode="auto">
          <a:xfrm>
            <a:off x="21739225" y="8226424"/>
            <a:ext cx="9469438" cy="13036618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/>
        </p:spPr>
        <p:txBody>
          <a:bodyPr lIns="364811" tIns="364811" rIns="364811" bIns="364811"/>
          <a:lstStyle>
            <a:lvl1pPr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41388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4138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endParaRPr lang="en-US" altLang="zh-CN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06" y="17038377"/>
            <a:ext cx="9145276" cy="68589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r="1621"/>
          <a:stretch/>
        </p:blipFill>
        <p:spPr>
          <a:xfrm>
            <a:off x="11701110" y="26497339"/>
            <a:ext cx="8997068" cy="6228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2" r="2507" b="5399"/>
          <a:stretch/>
        </p:blipFill>
        <p:spPr>
          <a:xfrm>
            <a:off x="11747975" y="36067625"/>
            <a:ext cx="8916038" cy="5801894"/>
          </a:xfrm>
          <a:prstGeom prst="rect">
            <a:avLst/>
          </a:prstGeom>
        </p:spPr>
      </p:pic>
      <p:pic>
        <p:nvPicPr>
          <p:cNvPr id="93" name="Picture 4" descr="Image result for lampor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998" y="10836817"/>
            <a:ext cx="1626428" cy="20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本框 94"/>
          <p:cNvSpPr txBox="1"/>
          <p:nvPr/>
        </p:nvSpPr>
        <p:spPr>
          <a:xfrm>
            <a:off x="16611793" y="12906817"/>
            <a:ext cx="289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/>
              <a:t>Lamport</a:t>
            </a:r>
            <a:endParaRPr lang="zh-CN" altLang="en-US" sz="3200" dirty="0"/>
          </a:p>
        </p:txBody>
      </p:sp>
      <p:grpSp>
        <p:nvGrpSpPr>
          <p:cNvPr id="2" name="组合 1"/>
          <p:cNvGrpSpPr/>
          <p:nvPr/>
        </p:nvGrpSpPr>
        <p:grpSpPr>
          <a:xfrm>
            <a:off x="21736387" y="21676519"/>
            <a:ext cx="9585596" cy="10255370"/>
            <a:chOff x="21675590" y="20187372"/>
            <a:chExt cx="9585596" cy="10255370"/>
          </a:xfrm>
        </p:grpSpPr>
        <p:sp>
          <p:nvSpPr>
            <p:cNvPr id="4102" name="Text Box 156"/>
            <p:cNvSpPr txBox="1">
              <a:spLocks noChangeArrowheads="1"/>
            </p:cNvSpPr>
            <p:nvPr/>
          </p:nvSpPr>
          <p:spPr bwMode="auto">
            <a:xfrm>
              <a:off x="21734463" y="20187372"/>
              <a:ext cx="9467850" cy="10255370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/>
          </p:spPr>
          <p:txBody>
            <a:bodyPr lIns="364811" tIns="364811" rIns="364811" bIns="364811"/>
            <a:lstStyle>
              <a:lvl1pPr defTabSz="941388"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41388"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41388"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41388"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41388"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94138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zh-CN" altLang="en-US" sz="5400" b="1" dirty="0" smtClean="0">
                  <a:solidFill>
                    <a:srgbClr val="808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实验结果</a:t>
              </a:r>
              <a:endParaRPr lang="en-US" altLang="zh-CN" sz="5400" b="1" dirty="0" smtClean="0">
                <a:solidFill>
                  <a:srgbClr val="808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ts val="860"/>
                </a:spcBef>
              </a:pPr>
              <a:r>
                <a:rPr lang="zh-CN" altLang="en-US" sz="3600" dirty="0"/>
                <a:t>机器</a:t>
              </a:r>
              <a:r>
                <a:rPr lang="zh-CN" altLang="en-US" sz="3600" dirty="0" smtClean="0"/>
                <a:t>配置</a:t>
              </a:r>
              <a:r>
                <a:rPr lang="en-US" altLang="zh-CN" sz="3600" dirty="0" smtClean="0"/>
                <a:t>:2.40 </a:t>
              </a:r>
              <a:r>
                <a:rPr lang="en-US" altLang="zh-CN" sz="3600" dirty="0"/>
                <a:t>GHz GPU,6 </a:t>
              </a:r>
              <a:r>
                <a:rPr lang="zh-CN" altLang="en-US" sz="3600" dirty="0" smtClean="0"/>
                <a:t>核</a:t>
              </a:r>
              <a:r>
                <a:rPr lang="en-US" altLang="zh-CN" sz="3600" dirty="0"/>
                <a:t>,</a:t>
              </a:r>
              <a:r>
                <a:rPr lang="en-US" altLang="zh-CN" sz="3600" dirty="0" smtClean="0"/>
                <a:t>64GB </a:t>
              </a:r>
              <a:r>
                <a:rPr lang="zh-CN" altLang="en-US" sz="3600" dirty="0" smtClean="0"/>
                <a:t>内存</a:t>
              </a:r>
              <a:r>
                <a:rPr lang="en-US" altLang="zh-CN" sz="3600" dirty="0" smtClean="0"/>
                <a:t>.</a:t>
              </a:r>
              <a:endParaRPr lang="en-US" altLang="zh-CN" sz="3600" dirty="0"/>
            </a:p>
            <a:p>
              <a:pPr marL="344170" lvl="1" indent="0">
                <a:spcBef>
                  <a:spcPts val="860"/>
                </a:spcBef>
                <a:buNone/>
              </a:pPr>
              <a:endParaRPr lang="en-US" altLang="zh-CN" sz="4800" dirty="0" smtClean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 smtClean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 smtClean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 smtClean="0">
                <a:solidFill>
                  <a:srgbClr val="FF0000"/>
                </a:solidFill>
              </a:endParaRPr>
            </a:p>
            <a:p>
              <a:pPr marL="344170" lvl="1" indent="0">
                <a:buNone/>
              </a:pPr>
              <a:endParaRPr lang="en-US" altLang="zh-CN" sz="4800" dirty="0">
                <a:solidFill>
                  <a:srgbClr val="FF0000"/>
                </a:solidFill>
              </a:endParaRPr>
            </a:p>
          </p:txBody>
        </p:sp>
        <p:pic>
          <p:nvPicPr>
            <p:cNvPr id="64" name="Picture 2" descr="o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67" t="41141" r="20940" b="40443"/>
            <a:stretch>
              <a:fillRect/>
            </a:stretch>
          </p:blipFill>
          <p:spPr bwMode="auto">
            <a:xfrm>
              <a:off x="21846627" y="22209919"/>
              <a:ext cx="9243522" cy="41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图片 64" descr="liveness_20190831_14195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8" t="44417" r="20572" b="43964"/>
            <a:stretch>
              <a:fillRect/>
            </a:stretch>
          </p:blipFill>
          <p:spPr bwMode="auto">
            <a:xfrm>
              <a:off x="21675590" y="27045372"/>
              <a:ext cx="9585596" cy="2664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文本框 95"/>
            <p:cNvSpPr txBox="1"/>
            <p:nvPr/>
          </p:nvSpPr>
          <p:spPr>
            <a:xfrm>
              <a:off x="23250745" y="26349544"/>
              <a:ext cx="66095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"</a:t>
              </a:r>
              <a:r>
                <a:rPr lang="en-US" altLang="zh-CN" sz="3200" i="1" dirty="0" err="1">
                  <a:solidFill>
                    <a:srgbClr val="FF0000"/>
                  </a:solidFill>
                </a:rPr>
                <a:t>OpAWSet</a:t>
              </a:r>
              <a:r>
                <a:rPr lang="zh-CN" altLang="en-US" sz="3200" dirty="0"/>
                <a:t>满足</a:t>
              </a:r>
              <a:r>
                <a:rPr lang="en-US" altLang="zh-CN" sz="3200" i="1" dirty="0">
                  <a:solidFill>
                    <a:srgbClr val="0070C0"/>
                  </a:solidFill>
                </a:rPr>
                <a:t>SEC</a:t>
              </a:r>
              <a:r>
                <a:rPr lang="en-US" altLang="zh-CN" sz="3200" dirty="0"/>
                <a:t>"</a:t>
              </a:r>
              <a:r>
                <a:rPr lang="zh-CN" altLang="en-US" sz="3200" dirty="0"/>
                <a:t>的验证结果 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3263332" y="29702344"/>
              <a:ext cx="66095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/>
                <a:t>"</a:t>
              </a:r>
              <a:r>
                <a:rPr lang="en-US" altLang="zh-CN" sz="3200" i="1" dirty="0" err="1" smtClean="0">
                  <a:solidFill>
                    <a:srgbClr val="FF0000"/>
                  </a:solidFill>
                </a:rPr>
                <a:t>OpAWSet</a:t>
              </a:r>
              <a:r>
                <a:rPr lang="zh-CN" altLang="en-US" sz="3200" dirty="0" smtClean="0"/>
                <a:t>满足</a:t>
              </a:r>
              <a:r>
                <a:rPr lang="en-US" altLang="zh-CN" sz="3200" i="1" dirty="0" smtClean="0">
                  <a:solidFill>
                    <a:srgbClr val="0070C0"/>
                  </a:solidFill>
                </a:rPr>
                <a:t>EV</a:t>
              </a:r>
              <a:r>
                <a:rPr lang="en-US" altLang="zh-CN" sz="3200" dirty="0" smtClean="0"/>
                <a:t>"</a:t>
              </a:r>
              <a:r>
                <a:rPr lang="zh-CN" altLang="en-US" sz="3200" dirty="0" smtClean="0"/>
                <a:t>的验证结果 </a:t>
              </a:r>
              <a:endParaRPr lang="zh-CN" altLang="en-US" sz="3200" dirty="0"/>
            </a:p>
          </p:txBody>
        </p:sp>
      </p:grpSp>
      <p:sp>
        <p:nvSpPr>
          <p:cNvPr id="98" name="矩形 97"/>
          <p:cNvSpPr/>
          <p:nvPr/>
        </p:nvSpPr>
        <p:spPr>
          <a:xfrm>
            <a:off x="2481553" y="35392519"/>
            <a:ext cx="803688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使用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Isabelle/HOL</a:t>
            </a:r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定理证明器验证了一系列基于操作的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CRDT</a:t>
            </a:r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协议的正确性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459506" y="38897719"/>
            <a:ext cx="803688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使用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Isabelle/HOL</a:t>
            </a:r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定理证明器验证了一系列基于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状态</a:t>
            </a:r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的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CRDT</a:t>
            </a:r>
            <a:r>
              <a:rPr lang="zh-CN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协议的正确性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4659757" y="40903744"/>
            <a:ext cx="487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Isabelle/HOL</a:t>
            </a:r>
            <a:r>
              <a:rPr lang="zh-CN" altLang="zh-CN" sz="3200" dirty="0"/>
              <a:t>定理证明器</a:t>
            </a:r>
            <a:endParaRPr lang="zh-CN" altLang="en-US" sz="3200" dirty="0"/>
          </a:p>
        </p:txBody>
      </p:sp>
      <p:sp>
        <p:nvSpPr>
          <p:cNvPr id="102" name="文本框 101"/>
          <p:cNvSpPr txBox="1"/>
          <p:nvPr/>
        </p:nvSpPr>
        <p:spPr>
          <a:xfrm>
            <a:off x="13071304" y="12917617"/>
            <a:ext cx="289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TLA+</a:t>
            </a:r>
            <a:r>
              <a:rPr lang="zh-CN" altLang="en-US" sz="3200" dirty="0" smtClean="0"/>
              <a:t>语言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1524134" y="25133955"/>
            <a:ext cx="947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rgbClr val="FF0000"/>
                </a:solidFill>
              </a:rPr>
              <a:t>系统模型</a:t>
            </a:r>
            <a:r>
              <a:rPr lang="zh-CN" altLang="zh-CN" sz="3600" dirty="0"/>
              <a:t>模拟一个</a:t>
            </a:r>
            <a:r>
              <a:rPr lang="en-US" altLang="zh-CN" sz="3600" dirty="0"/>
              <a:t>P2P</a:t>
            </a:r>
            <a:r>
              <a:rPr lang="zh-CN" altLang="zh-CN" sz="3600" dirty="0"/>
              <a:t>框架的通信信道</a:t>
            </a:r>
            <a:r>
              <a:rPr lang="en-US" altLang="zh-CN" sz="3600" dirty="0" smtClean="0"/>
              <a:t>,</a:t>
            </a:r>
            <a:r>
              <a:rPr lang="zh-CN" altLang="zh-CN" sz="3600" dirty="0" smtClean="0"/>
              <a:t>副本节点</a:t>
            </a:r>
            <a:r>
              <a:rPr lang="zh-CN" altLang="zh-CN" sz="3600" dirty="0"/>
              <a:t>之间通过异步消息传递进行</a:t>
            </a:r>
            <a:r>
              <a:rPr lang="zh-CN" altLang="zh-CN" sz="3600" dirty="0" smtClean="0"/>
              <a:t>通信</a:t>
            </a:r>
            <a:r>
              <a:rPr lang="en-US" altLang="zh-CN" sz="3600" dirty="0"/>
              <a:t>.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11468100" y="33030319"/>
            <a:ext cx="9471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solidFill>
                  <a:srgbClr val="FF0000"/>
                </a:solidFill>
              </a:rPr>
              <a:t>网络通信层</a:t>
            </a:r>
            <a:r>
              <a:rPr lang="zh-CN" altLang="en-US" sz="3600" dirty="0"/>
              <a:t>描述副本节点之间的通信模型，实现了多种类型的</a:t>
            </a:r>
            <a:r>
              <a:rPr lang="zh-CN" altLang="en-US" sz="3600" dirty="0" smtClean="0"/>
              <a:t>通信网络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包括</a:t>
            </a:r>
            <a:r>
              <a:rPr lang="zh-CN" altLang="en-US" sz="3600" dirty="0"/>
              <a:t>只提供最基本通信能力的</a:t>
            </a:r>
            <a:r>
              <a:rPr lang="zh-CN" altLang="en-US" sz="3600" dirty="0" smtClean="0"/>
              <a:t>基础网络</a:t>
            </a:r>
            <a:r>
              <a:rPr lang="zh-CN" altLang="en-US" sz="3600" dirty="0"/>
              <a:t>、保证消息不重复不丢失的</a:t>
            </a:r>
            <a:r>
              <a:rPr lang="zh-CN" altLang="en-US" sz="3600" dirty="0" smtClean="0"/>
              <a:t>可靠网络</a:t>
            </a:r>
            <a:r>
              <a:rPr lang="zh-CN" altLang="en-US" sz="3600" dirty="0"/>
              <a:t>、</a:t>
            </a:r>
            <a:r>
              <a:rPr lang="zh-CN" altLang="en-US" sz="3600" dirty="0" smtClean="0"/>
              <a:t>满足</a:t>
            </a:r>
            <a:r>
              <a:rPr lang="zh-CN" altLang="en-US" sz="3600" dirty="0"/>
              <a:t>因果关系的基础</a:t>
            </a:r>
            <a:r>
              <a:rPr lang="zh-CN" altLang="en-US" sz="3600" dirty="0" smtClean="0"/>
              <a:t>网络与</a:t>
            </a:r>
            <a:r>
              <a:rPr lang="zh-CN" altLang="en-US" sz="3600" dirty="0"/>
              <a:t>满足因果关系的可靠</a:t>
            </a:r>
            <a:r>
              <a:rPr lang="zh-CN" altLang="en-US" sz="3600" dirty="0" smtClean="0"/>
              <a:t>网络</a:t>
            </a:r>
            <a:r>
              <a:rPr lang="en-US" altLang="zh-CN" sz="3600" dirty="0"/>
              <a:t>.</a:t>
            </a:r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21814840" y="8361880"/>
            <a:ext cx="947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3600" b="1" dirty="0">
                <a:solidFill>
                  <a:srgbClr val="FF0000"/>
                </a:solidFill>
              </a:rPr>
              <a:t>协议接口层</a:t>
            </a:r>
            <a:r>
              <a:rPr lang="zh-CN" altLang="en-US" sz="3600" dirty="0"/>
              <a:t>为两类协议提供统一的接口</a:t>
            </a:r>
            <a:r>
              <a:rPr lang="en-US" altLang="zh-CN" sz="3600" dirty="0"/>
              <a:t>.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1814840" y="14695679"/>
            <a:ext cx="947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3600" b="1" dirty="0">
                <a:solidFill>
                  <a:srgbClr val="FF0000"/>
                </a:solidFill>
              </a:rPr>
              <a:t>规约层</a:t>
            </a:r>
            <a:r>
              <a:rPr lang="zh-CN" altLang="en-US" sz="3600" dirty="0"/>
              <a:t>描述</a:t>
            </a:r>
            <a:r>
              <a:rPr lang="zh-CN" altLang="en-US" sz="3600" dirty="0" smtClean="0"/>
              <a:t>了所有</a:t>
            </a:r>
            <a:r>
              <a:rPr lang="en-US" altLang="zh-CN" sz="3600" dirty="0" smtClean="0"/>
              <a:t>CRDT</a:t>
            </a:r>
            <a:r>
              <a:rPr lang="zh-CN" altLang="en-US" sz="3600" dirty="0" smtClean="0"/>
              <a:t>协议都需要满足</a:t>
            </a:r>
            <a:r>
              <a:rPr lang="zh-CN" altLang="en-US" sz="3600" dirty="0"/>
              <a:t>的强最终一致性与最终可见性</a:t>
            </a:r>
            <a:r>
              <a:rPr lang="en-US" altLang="zh-CN" sz="3600" dirty="0"/>
              <a:t>.</a:t>
            </a:r>
            <a:endParaRPr lang="en-US" altLang="zh-CN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770" b="13256"/>
          <a:stretch/>
        </p:blipFill>
        <p:spPr>
          <a:xfrm>
            <a:off x="21982269" y="15914638"/>
            <a:ext cx="8983349" cy="53333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2" r="3573" b="8916"/>
          <a:stretch/>
        </p:blipFill>
        <p:spPr>
          <a:xfrm>
            <a:off x="22064667" y="8978212"/>
            <a:ext cx="8818552" cy="56079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358" y="39387413"/>
            <a:ext cx="1796306" cy="1796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6064</TotalTime>
  <Words>708</Words>
  <Application>Microsoft Office PowerPoint</Application>
  <PresentationFormat>自定义</PresentationFormat>
  <Paragraphs>133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Monotype Sorts</vt:lpstr>
      <vt:lpstr>等线</vt:lpstr>
      <vt:lpstr>等线 Light</vt:lpstr>
      <vt:lpstr>宋体</vt:lpstr>
      <vt:lpstr>Arial</vt:lpstr>
      <vt:lpstr>Arial Narrow</vt:lpstr>
      <vt:lpstr>Calibri</vt:lpstr>
      <vt:lpstr>Calibri Light</vt:lpstr>
      <vt:lpstr>Cambria</vt:lpstr>
      <vt:lpstr>Times New Roman</vt:lpstr>
      <vt:lpstr>Wingdings</vt:lpstr>
      <vt:lpstr>Blank Presentation</vt:lpstr>
      <vt:lpstr>PowerPoint 演示文稿</vt:lpstr>
    </vt:vector>
  </TitlesOfParts>
  <Company>UNSW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Medical Illustration Unit</dc:creator>
  <cp:lastModifiedBy>JYwellin</cp:lastModifiedBy>
  <cp:revision>280</cp:revision>
  <cp:lastPrinted>1999-09-02T07:14:05Z</cp:lastPrinted>
  <dcterms:created xsi:type="dcterms:W3CDTF">1997-10-24T05:44:18Z</dcterms:created>
  <dcterms:modified xsi:type="dcterms:W3CDTF">2019-11-19T05:08:30Z</dcterms:modified>
</cp:coreProperties>
</file>